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0"/>
  </p:notesMasterIdLst>
  <p:sldIdLst>
    <p:sldId id="859" r:id="rId3"/>
    <p:sldId id="1070" r:id="rId4"/>
    <p:sldId id="1071" r:id="rId5"/>
    <p:sldId id="1107" r:id="rId6"/>
    <p:sldId id="1072" r:id="rId7"/>
    <p:sldId id="1076" r:id="rId8"/>
    <p:sldId id="1098" r:id="rId9"/>
    <p:sldId id="1099" r:id="rId10"/>
    <p:sldId id="1079" r:id="rId11"/>
    <p:sldId id="1080" r:id="rId12"/>
    <p:sldId id="1081" r:id="rId13"/>
    <p:sldId id="1085" r:id="rId14"/>
    <p:sldId id="1086" r:id="rId15"/>
    <p:sldId id="1087" r:id="rId16"/>
    <p:sldId id="1088" r:id="rId17"/>
    <p:sldId id="1089" r:id="rId18"/>
    <p:sldId id="1091" r:id="rId19"/>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FFFF"/>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2" d="100"/>
          <a:sy n="102" d="100"/>
        </p:scale>
        <p:origin x="258" y="114"/>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notesMaster" Target="notesMasters/notesMaster1.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pn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7.png"/><Relationship Id="rId2" Type="http://schemas.openxmlformats.org/officeDocument/2006/relationships/image" Target="../media/image13.png"/><Relationship Id="rId1" Type="http://schemas.openxmlformats.org/officeDocument/2006/relationships/image" Target="../media/image16.png"/></Relationships>
</file>

<file path=ppt/slides/_rels/slide1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7.png"/><Relationship Id="rId2" Type="http://schemas.openxmlformats.org/officeDocument/2006/relationships/image" Target="../media/image14.png"/><Relationship Id="rId1"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9.png"/></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2.png"/><Relationship Id="rId3" Type="http://schemas.openxmlformats.org/officeDocument/2006/relationships/image" Target="../media/image21.png"/><Relationship Id="rId2" Type="http://schemas.openxmlformats.org/officeDocument/2006/relationships/image" Target="../media/image13.png"/><Relationship Id="rId1" Type="http://schemas.openxmlformats.org/officeDocument/2006/relationships/image" Target="../media/image20.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1.png"/><Relationship Id="rId2" Type="http://schemas.openxmlformats.org/officeDocument/2006/relationships/image" Target="../media/image24.png"/><Relationship Id="rId1"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3.png"/><Relationship Id="rId1"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安培力</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与洛伦兹力</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2.</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磁场对运动电荷的作用力</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解析.eps" descr="id:2147489949;FounderCES"/>
          <p:cNvPicPr/>
          <p:nvPr/>
        </p:nvPicPr>
        <p:blipFill>
          <a:blip r:embed="rId1"/>
          <a:stretch>
            <a:fillRect/>
          </a:stretch>
        </p:blipFill>
        <p:spPr>
          <a:xfrm>
            <a:off x="497192" y="949683"/>
            <a:ext cx="826824" cy="295189"/>
          </a:xfrm>
          <a:prstGeom prst="rect">
            <a:avLst/>
          </a:prstGeom>
        </p:spPr>
      </p:pic>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带电粒子</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在电场中受到的电场力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只与电场有关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与粒子的运动状态无关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做功的正负由</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力与位移方向的夹角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决定</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带电粒子沿电场线方向射入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若粒子带负电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则电场力做负功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粒子的动能减少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垂直于电场线射入的带电粒子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不管带电性质如何</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电场力都会改变粒子的运动轨迹</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对粒子做正功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粒子的动能一定增加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带电粒子在磁场中受到的洛伦兹力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其大小除了与粒子运动状态有关外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还与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磁场方向与速度方向之间的夹角</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有关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带电粒子沿平行磁感线方向射入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不受洛伦兹力作用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粒子做匀速直线运动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粒子沿其他方向射入磁场时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由于洛伦兹力方向始终与速度方向垂直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故洛伦兹力对带电粒子始终不做功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要点2.eps" descr="id:2147489963;FounderCES"/>
          <p:cNvPicPr/>
          <p:nvPr/>
        </p:nvPicPr>
        <p:blipFill>
          <a:blip r:embed="rId1"/>
          <a:stretch>
            <a:fillRect/>
          </a:stretch>
        </p:blipFill>
        <p:spPr>
          <a:xfrm>
            <a:off x="452918" y="917976"/>
            <a:ext cx="961768" cy="337793"/>
          </a:xfrm>
          <a:prstGeom prst="rect">
            <a:avLst/>
          </a:prstGeom>
        </p:spPr>
      </p:pic>
      <p:sp>
        <p:nvSpPr>
          <p:cNvPr id="2" name="内容占位符 1"/>
          <p:cNvSpPr>
            <a:spLocks noGrp="1"/>
          </p:cNvSpPr>
          <p:nvPr>
            <p:ph idx="1"/>
          </p:nvPr>
        </p:nvSpPr>
        <p:spPr>
          <a:xfrm>
            <a:off x="360854" y="746120"/>
            <a:ext cx="11485848" cy="4524315"/>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洛伦兹力</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的特点</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洛伦兹力是一个与运动状态有关的力，其在匀强磁场中，若运动电荷的速度大小或方向发生改变，洛伦兹力会随之发生变化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洛伦兹力的方向随电荷运动方向的变化而变化</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但无论怎么变化，洛伦兹力都与电荷运动方向垂直，故洛伦兹力永不做功，它只改变电荷的运动方向，不改变电荷的速度大小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洛伦兹力永不做功，但是其分力可以做功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洛伦兹力在某一方向上的分力做功可以实现能量之间的转化</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图所示，光滑的水平桌面上平放着内壁光滑的试管，试管底部有质量为</a:t>
            </a:r>
            <a:r>
              <a:rPr lang="en-US" altLang="zh-CN" b="1" spc="-40" dirty="0">
                <a:solidFill>
                  <a:srgbClr val="000000"/>
                </a:solidFill>
                <a:ea typeface="宋体" panose="02010600030101010101" pitchFamily="2" charset="-122"/>
                <a:cs typeface="Times New Roman" panose="02020603050405020304" pitchFamily="18" charset="0"/>
              </a:rPr>
              <a:t>0.</a:t>
            </a:r>
            <a:r>
              <a:rPr lang="en-US" altLang="zh-CN" b="1" spc="-4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2kg</a:t>
            </a:r>
            <a:r>
              <a:rPr lang="zh-CN" altLang="zh-CN" b="1" spc="-4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的带电小球，整个装置处于竖直向下的匀强磁场中</a:t>
            </a:r>
            <a:r>
              <a:rPr lang="en-US" altLang="zh-CN" b="1" spc="-4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4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在水平拉力</a:t>
            </a:r>
            <a:r>
              <a:rPr lang="en-US" altLang="zh-CN" b="1" i="1" spc="-4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spc="-4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的作用下，试管向右以</a:t>
            </a:r>
            <a:r>
              <a:rPr lang="en-US" altLang="zh-CN" b="1" spc="-4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2m/s</a:t>
            </a:r>
            <a:r>
              <a:rPr lang="zh-CN" altLang="zh-CN" b="1" spc="-4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的速度匀速运动，最终带电小球以</a:t>
            </a:r>
            <a:r>
              <a:rPr lang="en-US" altLang="zh-CN" b="1" spc="-4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4m/s</a:t>
            </a:r>
            <a:r>
              <a:rPr lang="zh-CN" altLang="zh-CN" b="1" spc="-4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的速度飞出管口</a:t>
            </a:r>
            <a:r>
              <a:rPr lang="en-US" altLang="zh-CN" b="1" spc="-4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pc="-4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则该过程</a:t>
            </a:r>
            <a:r>
              <a:rPr lang="zh-CN" altLang="zh-CN" b="1" spc="-4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中</a:t>
            </a:r>
            <a:r>
              <a:rPr lang="en-US" altLang="zh-CN" b="1" spc="-4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4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pc="-4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spc="-4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pc="-40"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spc="-4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小球带负电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小球的加速度逐渐变大</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洛伦兹力对小球做功</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1.6J</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拉力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对试管做功</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1.2J</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89984;FounderCES"/>
          <p:cNvPicPr/>
          <p:nvPr/>
        </p:nvPicPr>
        <p:blipFill>
          <a:blip r:embed="rId1"/>
          <a:stretch>
            <a:fillRect/>
          </a:stretch>
        </p:blipFill>
        <p:spPr>
          <a:xfrm>
            <a:off x="449985" y="927382"/>
            <a:ext cx="1032891" cy="333149"/>
          </a:xfrm>
          <a:prstGeom prst="rect">
            <a:avLst/>
          </a:prstGeom>
        </p:spPr>
      </p:pic>
      <p:pic>
        <p:nvPicPr>
          <p:cNvPr id="4" name="24答案.eps" descr="id:2147489956;FounderCES"/>
          <p:cNvPicPr/>
          <p:nvPr/>
        </p:nvPicPr>
        <p:blipFill>
          <a:blip r:embed="rId2"/>
          <a:stretch>
            <a:fillRect/>
          </a:stretch>
        </p:blipFill>
        <p:spPr>
          <a:xfrm>
            <a:off x="478530" y="4764429"/>
            <a:ext cx="826824" cy="295189"/>
          </a:xfrm>
          <a:prstGeom prst="rect">
            <a:avLst/>
          </a:prstGeom>
        </p:spPr>
      </p:pic>
      <p:sp>
        <p:nvSpPr>
          <p:cNvPr id="5" name="矩形 4"/>
          <p:cNvSpPr/>
          <p:nvPr/>
        </p:nvSpPr>
        <p:spPr>
          <a:xfrm>
            <a:off x="1534446" y="4662467"/>
            <a:ext cx="407484" cy="461665"/>
          </a:xfrm>
          <a:prstGeom prst="rect">
            <a:avLst/>
          </a:prstGeom>
        </p:spPr>
        <p:txBody>
          <a:bodyPr wrap="none">
            <a:spAutoFit/>
          </a:bodyPr>
          <a:lstStyle/>
          <a:p>
            <a:r>
              <a:rPr lang="en-US" altLang="zh-CN" sz="2400" dirty="0">
                <a:solidFill>
                  <a:srgbClr val="000000"/>
                </a:solidFill>
              </a:rPr>
              <a:t>D</a:t>
            </a:r>
            <a:endParaRPr lang="zh-CN" altLang="en-US" sz="2400" dirty="0"/>
          </a:p>
        </p:txBody>
      </p:sp>
      <p:pic>
        <p:nvPicPr>
          <p:cNvPr id="6" name="kd213.jpg" descr="id:2147490257;FounderCES"/>
          <p:cNvPicPr/>
          <p:nvPr/>
        </p:nvPicPr>
        <p:blipFill>
          <a:blip r:embed="rId3"/>
          <a:stretch>
            <a:fillRect/>
          </a:stretch>
        </p:blipFill>
        <p:spPr>
          <a:xfrm>
            <a:off x="5703355" y="2934739"/>
            <a:ext cx="2440915" cy="178169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5867400"/>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能从管口处飞出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说明小球受到指向管口的</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洛伦兹力</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左手定则可知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小球带正电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小球垂直</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于试管</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向右</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分运动是匀速直线运动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则小球在</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垂直于</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试管方向上所受</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合力</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小球受到的洛伦兹力沿试管方向的分力是由小球垂直于试管向右的速度产生的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小球水平向右的速度不变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则指向管口的洛伦兹力不变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所以小球的加速度不变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洛伦兹力的方向总是与速度方向垂直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洛伦兹力对小球不做功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根据动能定理可得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试管对小球做功为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W</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sSubSup>
                      <m:sSub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bSupPr>
                      <m:e>
                        <m:r>
                          <m:rPr>
                            <m:nor/>
                          </m:rP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m:t>v</m:t>
                        </m:r>
                      </m:e>
                      <m:sub>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sub>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bSup>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则小球对试管做负功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由于试管做匀速直线运动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动能不变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则试管所受外力做功之和为零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所以拉力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对试管做正功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1.2J</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5867400"/>
              </a:xfrm>
              <a:blipFill rotWithShape="1">
                <a:blip r:embed="rId1"/>
                <a:stretch>
                  <a:fillRect l="-2" t="-11" r="1" b="11"/>
                </a:stretch>
              </a:blipFill>
            </p:spPr>
            <p:txBody>
              <a:bodyPr/>
              <a:lstStyle/>
              <a:p>
                <a:r>
                  <a:rPr lang="zh-CN" altLang="en-US">
                    <a:noFill/>
                  </a:rPr>
                  <a:t> </a:t>
                </a:r>
              </a:p>
            </p:txBody>
          </p:sp>
        </mc:Fallback>
      </mc:AlternateContent>
      <p:pic>
        <p:nvPicPr>
          <p:cNvPr id="4" name="24解析.eps" descr="id:2147489949;FounderCES"/>
          <p:cNvPicPr/>
          <p:nvPr/>
        </p:nvPicPr>
        <p:blipFill>
          <a:blip r:embed="rId2"/>
          <a:stretch>
            <a:fillRect/>
          </a:stretch>
        </p:blipFill>
        <p:spPr>
          <a:xfrm>
            <a:off x="497192" y="936713"/>
            <a:ext cx="826824" cy="295189"/>
          </a:xfrm>
          <a:prstGeom prst="rect">
            <a:avLst/>
          </a:prstGeom>
        </p:spPr>
      </p:pic>
      <p:pic>
        <p:nvPicPr>
          <p:cNvPr id="5" name="kd213.jpg" descr="id:2147490257;FounderCES"/>
          <p:cNvPicPr/>
          <p:nvPr/>
        </p:nvPicPr>
        <p:blipFill>
          <a:blip r:embed="rId3">
            <a:clrChange>
              <a:clrFrom>
                <a:srgbClr val="FFFFFE"/>
              </a:clrFrom>
              <a:clrTo>
                <a:srgbClr val="FFFFFE">
                  <a:alpha val="0"/>
                </a:srgbClr>
              </a:clrTo>
            </a:clrChange>
          </a:blip>
          <a:stretch>
            <a:fillRect/>
          </a:stretch>
        </p:blipFill>
        <p:spPr>
          <a:xfrm>
            <a:off x="9335566" y="908720"/>
            <a:ext cx="2016224" cy="1471704"/>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带电</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物体在洛伦兹力作用下的运动问题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涉及洛伦兹力的动力学问题中，因洛伦兹力的大小和方向与物体的运动状态有关，在分析物体的运动过程时需将运动对受力的影响、受力对运动的影响综合考虑来确定物体的运动性质及运动过程</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此类问题中往往还会出现临界状态，需分析临界状态下满足的条件</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在涉及洛伦兹力的能量问题中，因洛伦兹力不做功，系统能量的转化取决于其他力做功的情况，但有无洛伦兹力作用会使物体运动状态有差别、其他力做功有差别、能量转化有差别等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在涉及洛伦兹力的非匀变速运动的问题中，可利用运动的合成与分解来定性地判定物体通过的位移、运动的时间等问题</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要点3.eps" descr="id:2147490033;FounderCES"/>
          <p:cNvPicPr/>
          <p:nvPr/>
        </p:nvPicPr>
        <p:blipFill>
          <a:blip r:embed="rId1"/>
          <a:stretch>
            <a:fillRect/>
          </a:stretch>
        </p:blipFill>
        <p:spPr>
          <a:xfrm>
            <a:off x="478582" y="908720"/>
            <a:ext cx="980430" cy="344346"/>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692696"/>
            <a:ext cx="8542664" cy="2308324"/>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图所示，整个空间存在一水平向右的匀强电场和垂直纸面向外的匀强磁场，光滑绝缘斜面固定在水平面上，一带正电的滑块从斜面顶端由静止下滑，下滑过程中始终没有离开斜面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下滑过程中滑块的位移</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、受到的洛伦兹力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加速度</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24典例3.eps" descr="id:2147490040;FounderCES"/>
          <p:cNvPicPr/>
          <p:nvPr/>
        </p:nvPicPr>
        <p:blipFill>
          <a:blip r:embed="rId1"/>
          <a:stretch>
            <a:fillRect/>
          </a:stretch>
        </p:blipFill>
        <p:spPr>
          <a:xfrm>
            <a:off x="478582" y="902819"/>
            <a:ext cx="1080120" cy="348382"/>
          </a:xfrm>
          <a:prstGeom prst="rect">
            <a:avLst/>
          </a:prstGeom>
        </p:spPr>
      </p:pic>
      <p:pic>
        <p:nvPicPr>
          <p:cNvPr id="5" name="24答案.eps" descr="id:2147489956;FounderCES"/>
          <p:cNvPicPr/>
          <p:nvPr/>
        </p:nvPicPr>
        <p:blipFill>
          <a:blip r:embed="rId2"/>
          <a:stretch>
            <a:fillRect/>
          </a:stretch>
        </p:blipFill>
        <p:spPr>
          <a:xfrm>
            <a:off x="497192" y="5554216"/>
            <a:ext cx="826824" cy="295189"/>
          </a:xfrm>
          <a:prstGeom prst="rect">
            <a:avLst/>
          </a:prstGeom>
        </p:spPr>
      </p:pic>
      <p:sp>
        <p:nvSpPr>
          <p:cNvPr id="6" name="矩形 5"/>
          <p:cNvSpPr/>
          <p:nvPr/>
        </p:nvSpPr>
        <p:spPr>
          <a:xfrm>
            <a:off x="1567519" y="5369313"/>
            <a:ext cx="389850" cy="579967"/>
          </a:xfrm>
          <a:prstGeom prst="rect">
            <a:avLst/>
          </a:prstGeom>
        </p:spPr>
        <p:txBody>
          <a:bodyPr wrap="none">
            <a:spAutoFit/>
          </a:bodyPr>
          <a:lstStyle/>
          <a:p>
            <a:pPr algn="just">
              <a:lnSpc>
                <a:spcPct val="150000"/>
              </a:lnSpc>
              <a:spcAft>
                <a:spcPts val="0"/>
              </a:spcAft>
            </a:pPr>
            <a:r>
              <a:rPr lang="en-US" altLang="zh-CN" sz="2400" dirty="0">
                <a:solidFill>
                  <a:srgbClr val="000000"/>
                </a:solidFill>
              </a:rPr>
              <a:t>B</a:t>
            </a:r>
            <a:endParaRPr lang="zh-CN" altLang="zh-CN" sz="1050" dirty="0">
              <a:solidFill>
                <a:srgbClr val="000000"/>
              </a:solidFill>
              <a:cs typeface="Times New Roman" panose="02020603050405020304" pitchFamily="18" charset="0"/>
            </a:endParaRPr>
          </a:p>
        </p:txBody>
      </p:sp>
      <p:pic>
        <p:nvPicPr>
          <p:cNvPr id="7" name="图片 6"/>
          <p:cNvPicPr>
            <a:picLocks noChangeAspect="1"/>
          </p:cNvPicPr>
          <p:nvPr/>
        </p:nvPicPr>
        <p:blipFill>
          <a:blip r:embed="rId3"/>
          <a:stretch>
            <a:fillRect/>
          </a:stretch>
        </p:blipFill>
        <p:spPr>
          <a:xfrm>
            <a:off x="8972711" y="883847"/>
            <a:ext cx="2829981" cy="1808585"/>
          </a:xfrm>
          <a:prstGeom prst="rect">
            <a:avLst/>
          </a:prstGeom>
        </p:spPr>
      </p:pic>
      <p:pic>
        <p:nvPicPr>
          <p:cNvPr id="8" name="图片 7"/>
          <p:cNvPicPr>
            <a:picLocks noChangeAspect="1"/>
          </p:cNvPicPr>
          <p:nvPr/>
        </p:nvPicPr>
        <p:blipFill>
          <a:blip r:embed="rId4"/>
          <a:stretch>
            <a:fillRect/>
          </a:stretch>
        </p:blipFill>
        <p:spPr>
          <a:xfrm>
            <a:off x="478582" y="3645024"/>
            <a:ext cx="5243596" cy="1756541"/>
          </a:xfrm>
          <a:prstGeom prst="rect">
            <a:avLst/>
          </a:prstGeom>
        </p:spPr>
      </p:pic>
      <p:pic>
        <p:nvPicPr>
          <p:cNvPr id="9" name="图片 8"/>
          <p:cNvPicPr>
            <a:picLocks noChangeAspect="1"/>
          </p:cNvPicPr>
          <p:nvPr/>
        </p:nvPicPr>
        <p:blipFill>
          <a:blip r:embed="rId5"/>
          <a:stretch>
            <a:fillRect/>
          </a:stretch>
        </p:blipFill>
        <p:spPr>
          <a:xfrm>
            <a:off x="6387494" y="3707605"/>
            <a:ext cx="4892288" cy="1632932"/>
          </a:xfrm>
          <a:prstGeom prst="rect">
            <a:avLst/>
          </a:prstGeom>
        </p:spPr>
      </p:pic>
      <p:sp>
        <p:nvSpPr>
          <p:cNvPr id="14" name="内容占位符 1"/>
          <p:cNvSpPr txBox="1"/>
          <p:nvPr/>
        </p:nvSpPr>
        <p:spPr bwMode="auto">
          <a:xfrm>
            <a:off x="353420" y="2926685"/>
            <a:ext cx="1144927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与机械能</a:t>
            </a:r>
            <a:r>
              <a:rPr lang="en-US" altLang="zh-CN" b="1" i="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E</a:t>
            </a:r>
            <a:r>
              <a:rPr lang="zh-CN" altLang="zh-CN" b="1" baseline="-2500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机</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等物理量的大小随时间变化的图像可能正确的是</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24解析.eps" descr="id:2147489949;FounderCES"/>
          <p:cNvPicPr/>
          <p:nvPr/>
        </p:nvPicPr>
        <p:blipFill>
          <a:blip r:embed="rId1"/>
          <a:stretch>
            <a:fillRect/>
          </a:stretch>
        </p:blipFill>
        <p:spPr>
          <a:xfrm>
            <a:off x="497192" y="974037"/>
            <a:ext cx="826824" cy="295189"/>
          </a:xfrm>
          <a:prstGeom prst="rect">
            <a:avLst/>
          </a:prstGeom>
        </p:spPr>
      </p:pic>
      <mc:AlternateContent xmlns:mc="http://schemas.openxmlformats.org/markup-compatibility/2006">
        <mc:Choice xmlns:a14="http://schemas.microsoft.com/office/drawing/2010/main" Requires="a14">
          <p:sp>
            <p:nvSpPr>
              <p:cNvPr id="3" name="内容占位符 2"/>
              <p:cNvSpPr>
                <a:spLocks noGrp="1"/>
              </p:cNvSpPr>
              <p:nvPr>
                <p:ph idx="1"/>
              </p:nvPr>
            </p:nvSpPr>
            <p:spPr>
              <a:xfrm>
                <a:off x="360854" y="746120"/>
                <a:ext cx="11485848" cy="5845175"/>
              </a:xfrm>
            </p:spPr>
            <p:txBody>
              <a:bodyPr/>
              <a:lstStyle/>
              <a:p>
                <a:pPr hangingPunct="0">
                  <a:spcAft>
                    <a:spcPts val="0"/>
                  </a:spcAft>
                </a:pP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x</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图像的斜率表示速度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若斜率不变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速度不</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而滑块由静止下滑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向下运动的速度越来越大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x</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endPar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图像</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斜率不可能不变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由左手定则可知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滑块</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受的洛伦兹力垂直于斜面向上</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根据牛顿第二定律可</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平行</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于斜面方向有</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qE</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g</a:t>
                </a:r>
                <a:r>
                  <a:rPr lang="en-US" altLang="zh-CN" b="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a:t>
                </a:r>
                <a:r>
                  <a:rPr lang="en-US"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的大小与时间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无关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始终为定值</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由滑块沿斜面方向做匀加速直线运动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则洛伦兹力</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qB</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den>
                        </m:f>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𝐜𝐨𝐬</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d>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可知洛伦兹力随时间</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的变化而变化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且斜率为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qB</a:t>
                </a:r>
                <a14:m>
                  <m:oMath xmlns:m="http://schemas.openxmlformats.org/officeDocument/2006/math">
                    <m:d>
                      <m:d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d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𝒈</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𝐬𝐢𝐧</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r>
                          <a:rPr lang="zh-CN"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m:t>
                        </m:r>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𝒒𝑬</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𝐦</m:t>
                            </m:r>
                          </m:den>
                        </m:f>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𝐜𝐨𝐬</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 </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𝜽</m:t>
                        </m:r>
                      </m:e>
                    </m: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保持不变</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由于电场力一直对滑块做负功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洛伦兹力垂直于速度方向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不做功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所以滑块的机械能会一直减小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3" name="内容占位符 2"/>
              <p:cNvSpPr>
                <a:spLocks noRot="1" noChangeAspect="1" noMove="1" noResize="1" noEditPoints="1" noAdjustHandles="1" noChangeArrowheads="1" noChangeShapeType="1" noTextEdit="1"/>
              </p:cNvSpPr>
              <p:nvPr>
                <p:ph idx="1"/>
              </p:nvPr>
            </p:nvSpPr>
            <p:spPr>
              <a:xfrm>
                <a:off x="360854" y="746120"/>
                <a:ext cx="11485848" cy="5845175"/>
              </a:xfrm>
              <a:blipFill rotWithShape="1">
                <a:blip r:embed="rId2"/>
                <a:stretch>
                  <a:fillRect l="-2" t="-11" r="1" b="11"/>
                </a:stretch>
              </a:blipFill>
            </p:spPr>
            <p:txBody>
              <a:bodyPr/>
              <a:lstStyle/>
              <a:p>
                <a:r>
                  <a:rPr lang="zh-CN" altLang="en-US">
                    <a:noFill/>
                  </a:rPr>
                  <a:t> </a:t>
                </a:r>
              </a:p>
            </p:txBody>
          </p:sp>
        </mc:Fallback>
      </mc:AlternateContent>
      <p:pic>
        <p:nvPicPr>
          <p:cNvPr id="6" name="图片 5"/>
          <p:cNvPicPr>
            <a:picLocks noChangeAspect="1"/>
          </p:cNvPicPr>
          <p:nvPr/>
        </p:nvPicPr>
        <p:blipFill>
          <a:blip r:embed="rId3"/>
          <a:stretch>
            <a:fillRect/>
          </a:stretch>
        </p:blipFill>
        <p:spPr>
          <a:xfrm>
            <a:off x="8431556" y="789146"/>
            <a:ext cx="3424277" cy="2188388"/>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946859"/>
            <a:ext cx="11485848" cy="2238241"/>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解决</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洛伦兹力作用下的力学问题的一般思路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明确磁场的方向及分布情况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明确物体的带电性质以及运动方向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应用左手定则确定洛伦兹力的方向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名师点拨.eps" descr="id:2147490341;FounderCES"/>
          <p:cNvPicPr/>
          <p:nvPr/>
        </p:nvPicPr>
        <p:blipFill>
          <a:blip r:embed="rId1"/>
          <a:stretch>
            <a:fillRect/>
          </a:stretch>
        </p:blipFill>
        <p:spPr>
          <a:xfrm>
            <a:off x="543899" y="1019346"/>
            <a:ext cx="1834884" cy="429101"/>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422798" y="755451"/>
            <a:ext cx="7253541" cy="689186"/>
          </a:xfrm>
          <a:prstGeom prst="rect">
            <a:avLst/>
          </a:prstGeom>
        </p:spPr>
      </p:pic>
      <p:pic>
        <p:nvPicPr>
          <p:cNvPr id="4" name="知识点1.eps" descr="id:2147489816;FounderCES"/>
          <p:cNvPicPr/>
          <p:nvPr/>
        </p:nvPicPr>
        <p:blipFill>
          <a:blip r:embed="rId2"/>
          <a:stretch>
            <a:fillRect/>
          </a:stretch>
        </p:blipFill>
        <p:spPr>
          <a:xfrm>
            <a:off x="469251" y="1600144"/>
            <a:ext cx="1266939" cy="350171"/>
          </a:xfrm>
          <a:prstGeom prst="rect">
            <a:avLst/>
          </a:prstGeom>
        </p:spPr>
      </p:pic>
      <p:sp>
        <p:nvSpPr>
          <p:cNvPr id="7" name="内容占位符 6"/>
          <p:cNvSpPr>
            <a:spLocks noGrp="1"/>
          </p:cNvSpPr>
          <p:nvPr>
            <p:ph idx="1"/>
          </p:nvPr>
        </p:nvSpPr>
        <p:spPr>
          <a:xfrm>
            <a:off x="360854" y="1431438"/>
            <a:ext cx="11485848" cy="5078313"/>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洛伦兹力</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的方向和大小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洛伦兹力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运动电荷在磁场中受到的力称为洛伦兹力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通电导线在磁场中受到的安培力，实际是洛伦兹力的</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宏观表现</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洛伦兹力方向的判定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左手定则</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伸开左手，使拇指与其余四个手指垂直，并且都与手掌在同</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一</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个</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平面内；让磁感线从掌心垂直进入，并使四指指向正电荷运动</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，这时拇指所指的方向就是运动的正电荷在磁场中所受洛伦兹力的方向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负电荷受力的方向与正电荷受力的方向相反</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5" name="za321.jpg" descr="id:2147490159;FounderCES"/>
          <p:cNvPicPr/>
          <p:nvPr/>
        </p:nvPicPr>
        <p:blipFill>
          <a:blip r:embed="rId3"/>
          <a:stretch>
            <a:fillRect/>
          </a:stretch>
        </p:blipFill>
        <p:spPr>
          <a:xfrm>
            <a:off x="9983638" y="3284984"/>
            <a:ext cx="1368152" cy="1964744"/>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830719"/>
            <a:ext cx="11485848" cy="4524315"/>
          </a:xfrm>
          <a:solidFill>
            <a:srgbClr val="E3F2E7"/>
          </a:solidFill>
        </p:spPr>
        <p:txBody>
          <a:bodyPr/>
          <a:lstStyle/>
          <a:p>
            <a:pPr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洛伦兹力的方向总是与电荷的运动方向及磁场方向垂直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即</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三个量的方向关系是</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dirty="0" err="1">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与</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不一定垂直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在用左手定则判断运动电荷在磁场中所受洛伦兹力的方向时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对于正电荷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四指指向电荷的运动方向</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但对于负电荷</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四指应指向电荷运动的反方向</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4" name="名师点拨.eps" descr="id:2147490166;FounderCES"/>
          <p:cNvPicPr/>
          <p:nvPr/>
        </p:nvPicPr>
        <p:blipFill>
          <a:blip r:embed="rId1"/>
          <a:stretch>
            <a:fillRect/>
          </a:stretch>
        </p:blipFill>
        <p:spPr>
          <a:xfrm>
            <a:off x="478582" y="934073"/>
            <a:ext cx="1732007" cy="405042"/>
          </a:xfrm>
          <a:prstGeom prst="rect">
            <a:avLst/>
          </a:prstGeom>
        </p:spPr>
      </p:pic>
      <p:pic>
        <p:nvPicPr>
          <p:cNvPr id="5" name="za321.jpg" descr="id:2147490159;FounderCES"/>
          <p:cNvPicPr/>
          <p:nvPr/>
        </p:nvPicPr>
        <p:blipFill>
          <a:blip r:embed="rId2">
            <a:clrChange>
              <a:clrFrom>
                <a:srgbClr val="FFFFFE"/>
              </a:clrFrom>
              <a:clrTo>
                <a:srgbClr val="FFFFFE">
                  <a:alpha val="0"/>
                </a:srgbClr>
              </a:clrTo>
            </a:clrChange>
          </a:blip>
          <a:stretch>
            <a:fillRect/>
          </a:stretch>
        </p:blipFill>
        <p:spPr>
          <a:xfrm>
            <a:off x="5231110" y="3212976"/>
            <a:ext cx="1368152" cy="1964744"/>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5030"/>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洛伦兹力的大小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电荷量为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q</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的粒子以速度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运动时，如果速度方向与磁感应强度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的方向垂直，那么粒子所受的洛伦兹力为</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 </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q</a:t>
            </a:r>
            <a:r>
              <a:rPr lang="en-US" altLang="zh-CN" b="1" i="1" dirty="0" err="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B </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若运动电荷的速度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的方向与磁感应强度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的方向成</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角，可将</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分解为与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平行的分量</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和与</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垂直的分量</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其中分速度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不产生洛伦兹力，运动电荷所受洛伦兹力由分速度</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决定，且</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 </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q</a:t>
            </a:r>
            <a:r>
              <a:rPr lang="en-US" altLang="zh-CN" b="1" i="1" dirty="0">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1</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q</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en-US" altLang="zh-CN" b="1" i="1" dirty="0" err="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θ </a:t>
            </a:r>
            <a:r>
              <a:rPr lang="en-US" altLang="zh-CN" b="1" dirty="0">
                <a:solidFill>
                  <a:srgbClr val="000000"/>
                </a:solidFill>
                <a:highlight>
                  <a:srgbClr val="FFFF00"/>
                </a:highlight>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q</a:t>
            </a:r>
            <a:r>
              <a:rPr lang="en-US" altLang="zh-CN" b="1" i="1" dirty="0" err="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θ</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1">
            <a:clrChange>
              <a:clrFrom>
                <a:srgbClr val="FFFFFF"/>
              </a:clrFrom>
              <a:clrTo>
                <a:srgbClr val="FFFFFF">
                  <a:alpha val="0"/>
                </a:srgbClr>
              </a:clrTo>
            </a:clrChange>
          </a:blip>
          <a:stretch>
            <a:fillRect/>
          </a:stretch>
        </p:blipFill>
        <p:spPr>
          <a:xfrm>
            <a:off x="2624811" y="4005064"/>
            <a:ext cx="4312608" cy="1814272"/>
          </a:xfrm>
          <a:prstGeom prst="rect">
            <a:avLst/>
          </a:prstGeom>
        </p:spPr>
      </p:pic>
      <p:sp>
        <p:nvSpPr>
          <p:cNvPr id="6" name="矩形 5"/>
          <p:cNvSpPr/>
          <p:nvPr/>
        </p:nvSpPr>
        <p:spPr>
          <a:xfrm>
            <a:off x="1846734" y="5799752"/>
            <a:ext cx="6092825" cy="646331"/>
          </a:xfrm>
          <a:prstGeom prst="rect">
            <a:avLst/>
          </a:prstGeom>
        </p:spPr>
        <p:txBody>
          <a:bodyPr>
            <a:spAutoFit/>
          </a:bodyPr>
          <a:lstStyle/>
          <a:p>
            <a:pPr algn="ctr">
              <a:lnSpc>
                <a:spcPct val="150000"/>
              </a:lnSpc>
              <a:spcAft>
                <a:spcPts val="0"/>
              </a:spcAft>
            </a:pPr>
            <a:r>
              <a:rPr lang="en-US" altLang="zh-CN" sz="2400" i="1" dirty="0">
                <a:solidFill>
                  <a:srgbClr val="000000"/>
                </a:solidFill>
                <a:latin typeface="Book Antiqua" panose="02040602050305030304" pitchFamily="18" charset="0"/>
                <a:cs typeface="Times New Roman" panose="02020603050405020304" pitchFamily="18" charset="0"/>
              </a:rPr>
              <a:t>v</a:t>
            </a:r>
            <a:r>
              <a:rPr lang="zh-CN" altLang="zh-CN" sz="2400" dirty="0">
                <a:solidFill>
                  <a:srgbClr val="000000"/>
                </a:solidFill>
                <a:ea typeface="楷体" panose="02010609060101010101" pitchFamily="49" charset="-122"/>
                <a:cs typeface="Times New Roman" panose="02020603050405020304" pitchFamily="18" charset="0"/>
              </a:rPr>
              <a:t>与</a:t>
            </a:r>
            <a:r>
              <a:rPr lang="en-US" altLang="zh-CN" sz="2400" i="1" dirty="0">
                <a:solidFill>
                  <a:srgbClr val="000000"/>
                </a:solidFill>
                <a:cs typeface="Times New Roman" panose="02020603050405020304" pitchFamily="18" charset="0"/>
              </a:rPr>
              <a:t>B</a:t>
            </a:r>
            <a:r>
              <a:rPr lang="zh-CN" altLang="zh-CN" sz="2400" dirty="0" smtClean="0">
                <a:solidFill>
                  <a:srgbClr val="000000"/>
                </a:solidFill>
                <a:ea typeface="楷体" panose="02010609060101010101" pitchFamily="49" charset="-122"/>
                <a:cs typeface="Times New Roman" panose="02020603050405020304" pitchFamily="18" charset="0"/>
              </a:rPr>
              <a:t>垂直</a:t>
            </a:r>
            <a:r>
              <a:rPr lang="en-US" altLang="zh-CN" sz="2400" dirty="0" smtClean="0">
                <a:solidFill>
                  <a:srgbClr val="000000"/>
                </a:solidFill>
                <a:ea typeface="楷体" panose="02010609060101010101" pitchFamily="49" charset="-122"/>
                <a:cs typeface="Times New Roman" panose="02020603050405020304" pitchFamily="18" charset="0"/>
              </a:rPr>
              <a:t>              </a:t>
            </a:r>
            <a:r>
              <a:rPr lang="en-US" altLang="zh-CN" sz="2400" i="1" dirty="0" smtClean="0">
                <a:solidFill>
                  <a:srgbClr val="000000"/>
                </a:solidFill>
                <a:latin typeface="Book Antiqua" panose="02040602050305030304" pitchFamily="18" charset="0"/>
                <a:cs typeface="Times New Roman" panose="02020603050405020304" pitchFamily="18" charset="0"/>
              </a:rPr>
              <a:t>v</a:t>
            </a:r>
            <a:r>
              <a:rPr lang="zh-CN" altLang="zh-CN" sz="2400" dirty="0">
                <a:solidFill>
                  <a:srgbClr val="000000"/>
                </a:solidFill>
                <a:ea typeface="楷体" panose="02010609060101010101" pitchFamily="49" charset="-122"/>
                <a:cs typeface="Times New Roman" panose="02020603050405020304" pitchFamily="18" charset="0"/>
              </a:rPr>
              <a:t>与</a:t>
            </a:r>
            <a:r>
              <a:rPr lang="en-US" altLang="zh-CN" sz="2400" i="1" dirty="0">
                <a:solidFill>
                  <a:srgbClr val="000000"/>
                </a:solidFill>
                <a:cs typeface="Times New Roman" panose="02020603050405020304" pitchFamily="18" charset="0"/>
              </a:rPr>
              <a:t>B</a:t>
            </a:r>
            <a:r>
              <a:rPr lang="zh-CN" altLang="zh-CN" sz="2400" dirty="0">
                <a:solidFill>
                  <a:srgbClr val="000000"/>
                </a:solidFill>
                <a:ea typeface="楷体" panose="02010609060101010101" pitchFamily="49" charset="-122"/>
                <a:cs typeface="Times New Roman" panose="02020603050405020304" pitchFamily="18" charset="0"/>
              </a:rPr>
              <a:t>不垂直</a:t>
            </a:r>
            <a:endParaRPr lang="zh-CN" altLang="zh-CN" sz="1050" dirty="0">
              <a:solidFill>
                <a:srgbClr val="000000"/>
              </a:solidFill>
              <a:cs typeface="Times New Roman" panose="02020603050405020304" pitchFamily="18" charset="0"/>
            </a:endParaRPr>
          </a:p>
        </p:txBody>
      </p:sp>
      <p:pic>
        <p:nvPicPr>
          <p:cNvPr id="7" name="za323.jpg" descr="id:2147490187;FounderCES"/>
          <p:cNvPicPr/>
          <p:nvPr/>
        </p:nvPicPr>
        <p:blipFill>
          <a:blip r:embed="rId2"/>
          <a:stretch>
            <a:fillRect/>
          </a:stretch>
        </p:blipFill>
        <p:spPr>
          <a:xfrm>
            <a:off x="7839414" y="4581128"/>
            <a:ext cx="1764086" cy="103448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知识点2.eps" descr="id:2147489837;FounderCES"/>
          <p:cNvPicPr/>
          <p:nvPr/>
        </p:nvPicPr>
        <p:blipFill>
          <a:blip r:embed="rId1"/>
          <a:stretch>
            <a:fillRect/>
          </a:stretch>
        </p:blipFill>
        <p:spPr>
          <a:xfrm>
            <a:off x="450589" y="918114"/>
            <a:ext cx="1242798" cy="330495"/>
          </a:xfrm>
          <a:prstGeom prst="rect">
            <a:avLst/>
          </a:prstGeom>
        </p:spPr>
      </p:pic>
      <p:sp>
        <p:nvSpPr>
          <p:cNvPr id="2" name="内容占位符 1"/>
          <p:cNvSpPr>
            <a:spLocks noGrp="1"/>
          </p:cNvSpPr>
          <p:nvPr>
            <p:ph idx="1"/>
          </p:nvPr>
        </p:nvSpPr>
        <p:spPr>
          <a:xfrm>
            <a:off x="360854" y="746120"/>
            <a:ext cx="11485848" cy="5632311"/>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电子束</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的磁偏转</a:t>
            </a:r>
            <a:r>
              <a:rPr lang="en-US" altLang="zh-CN" b="1" dirty="0">
                <a:solidFill>
                  <a:srgbClr val="1EB26A"/>
                </a:solidFill>
                <a:latin typeface="黑体" panose="02010609060101010101" pitchFamily="49" charset="-122"/>
                <a:ea typeface="宋体" panose="02010600030101010101" pitchFamily="2" charset="-122"/>
                <a:cs typeface="Times New Roman" panose="02020603050405020304" pitchFamily="18" charset="0"/>
              </a:rPr>
              <a:t>——</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显像管</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构造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如图所示，显像管由电子枪、偏转线圈和荧光屏组成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原理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显像管应用了电子束磁偏转的原理</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显像管中有一个电子枪，工作时它能发射高速电子，电子束在磁场中偏转，荧光屏被电子束撞击就能发光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扫描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在偏转区的水平方向和竖直方向都有偏转磁场，其方向、强弱都在不断变化，因此电子束打在荧光屏上的光点从上到下、从左到右不断移动，这在显示技术中叫作扫描</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4" name="ca534.jpg" descr="id:2147490201;FounderCES"/>
          <p:cNvPicPr/>
          <p:nvPr/>
        </p:nvPicPr>
        <p:blipFill>
          <a:blip r:embed="rId2"/>
          <a:stretch>
            <a:fillRect/>
          </a:stretch>
        </p:blipFill>
        <p:spPr>
          <a:xfrm>
            <a:off x="8903518" y="1259765"/>
            <a:ext cx="2594267" cy="151755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473598" y="769458"/>
            <a:ext cx="7260360" cy="690782"/>
          </a:xfrm>
          <a:prstGeom prst="rect">
            <a:avLst/>
          </a:prstGeom>
          <a:ln>
            <a:noFill/>
          </a:ln>
        </p:spPr>
      </p:pic>
      <p:pic>
        <p:nvPicPr>
          <p:cNvPr id="4" name="要点1.eps" descr="id:2147489886;FounderCES"/>
          <p:cNvPicPr/>
          <p:nvPr/>
        </p:nvPicPr>
        <p:blipFill>
          <a:blip r:embed="rId2"/>
          <a:stretch>
            <a:fillRect/>
          </a:stretch>
        </p:blipFill>
        <p:spPr>
          <a:xfrm>
            <a:off x="474237" y="1459431"/>
            <a:ext cx="1053832" cy="370126"/>
          </a:xfrm>
          <a:prstGeom prst="rect">
            <a:avLst/>
          </a:prstGeom>
        </p:spPr>
      </p:pic>
      <p:sp>
        <p:nvSpPr>
          <p:cNvPr id="2" name="内容占位符 1"/>
          <p:cNvSpPr>
            <a:spLocks noGrp="1"/>
          </p:cNvSpPr>
          <p:nvPr>
            <p:ph idx="1"/>
          </p:nvPr>
        </p:nvSpPr>
        <p:spPr>
          <a:xfrm>
            <a:off x="360854" y="1340768"/>
            <a:ext cx="11485848" cy="5259070"/>
          </a:xfrm>
        </p:spPr>
        <p:txBody>
          <a:bodyPr/>
          <a:lstStyle/>
          <a:p>
            <a:pPr hangingPunct="0">
              <a:lnSpc>
                <a:spcPct val="140000"/>
              </a:lnSpc>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洛伦兹力</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与安培力和电场力的比较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洛伦兹力与安培力的区别和联系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区别</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洛伦兹力是指单个运动的带电粒子所受的磁场力，而安培力是指电流</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即大量定向移动的电荷</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所受到的磁场力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洛伦兹力</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永不做功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，而安培力可以做功</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联系</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安培力是洛伦兹力的宏观表现，洛伦兹力是安培力的微观解释</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大小关系：</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 </a:t>
            </a:r>
            <a:r>
              <a:rPr lang="zh-CN"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安</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NF </a:t>
            </a:r>
            <a:r>
              <a:rPr lang="zh-CN" altLang="zh-CN" b="1" baseline="-25000"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N</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是导体中定向运动的电荷数</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③</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方向关系：均可用左手定则进行判断</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7460"/>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洛伦兹力和电场力的比较</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在电场中的电荷，不管其运动与否，均受到电场力的作用；而磁场仅仅对运动着的且速度与磁场方向不平行的电荷有洛伦兹力的作用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电场力的大小为</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 </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qE</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，与电荷运动的速度无关；而洛伦兹力的大小为</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q</a:t>
            </a:r>
            <a:r>
              <a:rPr lang="en-US" altLang="zh-CN" b="1" i="1" dirty="0" err="1">
                <a:solidFill>
                  <a:srgbClr val="000000"/>
                </a:solidFill>
                <a:highlight>
                  <a:srgbClr val="FFFF00"/>
                </a:highlight>
                <a:latin typeface="Book Antiqua" panose="02040602050305030304" pitchFamily="18" charset="0"/>
                <a:ea typeface="宋体" panose="02010600030101010101" pitchFamily="2" charset="-122"/>
                <a:cs typeface="Times New Roman" panose="02020603050405020304" pitchFamily="18" charset="0"/>
              </a:rPr>
              <a:t>v</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sin</a:t>
            </a:r>
            <a:r>
              <a:rPr lang="en-US"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α</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，与电荷运动的速度大小和方向均有关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电场力的方向与电场的方向相同或相反；而洛伦兹力的方向始终既和磁场方向垂直，又和速度方向垂直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电场力既可以改变电荷运动的速度大小，也可以改变电荷运动的方向，而洛伦兹力只能改变电荷运动的方向，不能改变速度大小</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电场力可以对电荷做功，能改变电荷的动能；洛伦兹力不能对电荷做功，不能改变电荷的动能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6</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匀强电场中，仅在电场力的作用下，初速度垂直于电场方向的运动电荷的偏转轨迹为抛物线；匀强磁场中仅在洛伦兹力的作用下，垂直于磁场方向运动的电荷的偏转轨迹为圆弧</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24典例1.eps" descr="id:2147489935;FounderCES"/>
          <p:cNvPicPr/>
          <p:nvPr/>
        </p:nvPicPr>
        <p:blipFill>
          <a:blip r:embed="rId1"/>
          <a:stretch>
            <a:fillRect/>
          </a:stretch>
        </p:blipFill>
        <p:spPr>
          <a:xfrm>
            <a:off x="478582" y="927382"/>
            <a:ext cx="1047040" cy="337713"/>
          </a:xfrm>
          <a:prstGeom prst="rect">
            <a:avLst/>
          </a:prstGeom>
        </p:spPr>
      </p:pic>
      <p:pic>
        <p:nvPicPr>
          <p:cNvPr id="4" name="24答案.eps" descr="id:2147489956;FounderCES"/>
          <p:cNvPicPr/>
          <p:nvPr/>
        </p:nvPicPr>
        <p:blipFill>
          <a:blip r:embed="rId2"/>
          <a:stretch>
            <a:fillRect/>
          </a:stretch>
        </p:blipFill>
        <p:spPr>
          <a:xfrm>
            <a:off x="487861" y="4197779"/>
            <a:ext cx="826824" cy="295189"/>
          </a:xfrm>
          <a:prstGeom prst="rect">
            <a:avLst/>
          </a:prstGeom>
        </p:spPr>
      </p:pic>
      <p:sp>
        <p:nvSpPr>
          <p:cNvPr id="5" name="矩形 4"/>
          <p:cNvSpPr/>
          <p:nvPr/>
        </p:nvSpPr>
        <p:spPr>
          <a:xfrm>
            <a:off x="1549371" y="4102425"/>
            <a:ext cx="407484" cy="461665"/>
          </a:xfrm>
          <a:prstGeom prst="rect">
            <a:avLst/>
          </a:prstGeom>
        </p:spPr>
        <p:txBody>
          <a:bodyPr wrap="none">
            <a:spAutoFit/>
          </a:bodyPr>
          <a:lstStyle/>
          <a:p>
            <a:r>
              <a:rPr lang="en-US" altLang="zh-CN" sz="2400" dirty="0">
                <a:solidFill>
                  <a:srgbClr val="000000"/>
                </a:solidFill>
              </a:rPr>
              <a:t>D</a:t>
            </a:r>
            <a:endParaRPr lang="zh-CN" altLang="en-US" sz="2400" dirty="0"/>
          </a:p>
        </p:txBody>
      </p:sp>
      <p:sp>
        <p:nvSpPr>
          <p:cNvPr id="2" name="内容占位符 1"/>
          <p:cNvSpPr>
            <a:spLocks noGrp="1"/>
          </p:cNvSpPr>
          <p:nvPr>
            <p:ph idx="1"/>
          </p:nvPr>
        </p:nvSpPr>
        <p:spPr>
          <a:xfrm>
            <a:off x="360854" y="746120"/>
            <a:ext cx="11485848" cy="3416320"/>
          </a:xfrm>
        </p:spPr>
        <p:txBody>
          <a:bodyPr/>
          <a:lstStyle/>
          <a:p>
            <a:pPr algn="l"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关于</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带电粒子在匀强电场和匀强磁场中的运动，下列说法正确的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带电粒子沿电场线方向射入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电场力一定对带电粒子做正功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粒子的动能</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一定</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增加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带电粒子垂直于电场线方向射入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电场力对带电粒子不做功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粒子的动能不变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带电粒子沿磁感线方向射入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洛伦兹力对带电粒子做正功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粒子的动能一定增加</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不管带电粒子怎样射入磁场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洛伦兹力对带电粒子都不做功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粒子的动能</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不变</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3591</Words>
  <Application>WPS 演示</Application>
  <PresentationFormat>自定义</PresentationFormat>
  <Paragraphs>103</Paragraphs>
  <Slides>17</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17</vt:i4>
      </vt:variant>
    </vt:vector>
  </HeadingPairs>
  <TitlesOfParts>
    <vt:vector size="30" baseType="lpstr">
      <vt:lpstr>Arial</vt:lpstr>
      <vt:lpstr>宋体</vt:lpstr>
      <vt:lpstr>Wingdings</vt:lpstr>
      <vt:lpstr>Times New Roman</vt:lpstr>
      <vt:lpstr>楷体</vt:lpstr>
      <vt:lpstr>微软雅黑</vt:lpstr>
      <vt:lpstr>黑体</vt:lpstr>
      <vt:lpstr>仿宋</vt:lpstr>
      <vt:lpstr>Book Antiqua</vt:lpstr>
      <vt:lpstr>Cambria Math</vt:lpstr>
      <vt:lpstr>Arial Unicode MS</vt:lpstr>
      <vt:lpstr>Calibri</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393</cp:revision>
  <dcterms:created xsi:type="dcterms:W3CDTF">2020-11-06T05:24:00Z</dcterms:created>
  <dcterms:modified xsi:type="dcterms:W3CDTF">2025-08-06T03:47:01Z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2052-12.1.0.22215</vt:lpwstr>
  </property>
  <property fmtid="{D5CDD505-2E9C-101B-9397-08002B2CF9AE}" pid="3" name="ICV">
    <vt:lpwstr>8C40AD029F834B4A9E32982BC89674C5_12</vt:lpwstr>
  </property>
</Properties>
</file>